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78" r:id="rId3"/>
    <p:sldId id="279" r:id="rId4"/>
    <p:sldId id="280" r:id="rId5"/>
    <p:sldId id="281" r:id="rId6"/>
    <p:sldId id="294" r:id="rId7"/>
    <p:sldId id="283" r:id="rId8"/>
    <p:sldId id="284" r:id="rId9"/>
    <p:sldId id="389" r:id="rId10"/>
    <p:sldId id="298" r:id="rId11"/>
    <p:sldId id="326" r:id="rId12"/>
    <p:sldId id="358" r:id="rId13"/>
    <p:sldId id="300" r:id="rId14"/>
    <p:sldId id="387" r:id="rId15"/>
    <p:sldId id="390" r:id="rId16"/>
    <p:sldId id="381" r:id="rId17"/>
    <p:sldId id="382" r:id="rId18"/>
    <p:sldId id="318" r:id="rId19"/>
    <p:sldId id="391" r:id="rId20"/>
    <p:sldId id="392" r:id="rId21"/>
    <p:sldId id="383" r:id="rId22"/>
    <p:sldId id="313" r:id="rId23"/>
    <p:sldId id="319" r:id="rId24"/>
    <p:sldId id="321" r:id="rId25"/>
    <p:sldId id="393" r:id="rId26"/>
    <p:sldId id="324" r:id="rId27"/>
    <p:sldId id="394" r:id="rId28"/>
    <p:sldId id="376" r:id="rId29"/>
    <p:sldId id="282" r:id="rId30"/>
    <p:sldId id="384" r:id="rId31"/>
    <p:sldId id="350" r:id="rId32"/>
    <p:sldId id="370" r:id="rId33"/>
    <p:sldId id="293" r:id="rId3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09" autoAdjust="0"/>
  </p:normalViewPr>
  <p:slideViewPr>
    <p:cSldViewPr snapToGrid="0" snapToObjects="1">
      <p:cViewPr varScale="1">
        <p:scale>
          <a:sx n="82" d="100"/>
          <a:sy n="82" d="100"/>
        </p:scale>
        <p:origin x="720"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Shape 6"/>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8" name="Freeform: Shape 7"/>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p:cNvGrpSpPr/>
          <p:nvPr userDrawn="1"/>
        </p:nvGrpSpPr>
        <p:grpSpPr>
          <a:xfrm>
            <a:off x="6452303" y="3405019"/>
            <a:ext cx="5739697" cy="3467971"/>
            <a:chOff x="5009037" y="2525712"/>
            <a:chExt cx="7170193" cy="4332288"/>
          </a:xfrm>
        </p:grpSpPr>
        <p:sp>
          <p:nvSpPr>
            <p:cNvPr id="7" name="Freeform 7"/>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8" name="Freeform 6"/>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grpSp>
      <p:grpSp>
        <p:nvGrpSpPr>
          <p:cNvPr id="9" name="Group 8"/>
          <p:cNvGrpSpPr/>
          <p:nvPr userDrawn="1"/>
        </p:nvGrpSpPr>
        <p:grpSpPr>
          <a:xfrm flipH="1" flipV="1">
            <a:off x="6465610" y="0"/>
            <a:ext cx="5739697" cy="3467971"/>
            <a:chOff x="5183405" y="2678112"/>
            <a:chExt cx="7170193" cy="4332288"/>
          </a:xfrm>
        </p:grpSpPr>
        <p:sp>
          <p:nvSpPr>
            <p:cNvPr id="10" name="Freeform 7"/>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noAutofit/>
            </a:bodyPr>
            <a:lstStyle/>
            <a:p>
              <a:endParaRPr lang="en-US" dirty="0"/>
            </a:p>
          </p:txBody>
        </p:sp>
        <p:sp>
          <p:nvSpPr>
            <p:cNvPr id="11" name="Freeform 6"/>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noAutofit/>
            </a:bodyPr>
            <a:lstStyle/>
            <a:p>
              <a:endParaRPr lang="en-US" dirty="0"/>
            </a:p>
          </p:txBody>
        </p:sp>
      </p:grpSp>
      <p:sp>
        <p:nvSpPr>
          <p:cNvPr id="14" name="Image 2" descr="preencoded.png"/>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345">
              <a:lnSpc>
                <a:spcPct val="150000"/>
              </a:lnSpc>
              <a:spcBef>
                <a:spcPts val="0"/>
              </a:spcBef>
              <a:defRPr sz="2000"/>
            </a:lvl2pPr>
            <a:lvl3pPr marL="685800">
              <a:lnSpc>
                <a:spcPct val="150000"/>
              </a:lnSpc>
              <a:spcBef>
                <a:spcPts val="0"/>
              </a:spcBef>
              <a:defRPr sz="1800"/>
            </a:lvl3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8" name="Freeform: Shape 27"/>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endParaRPr lang="en-US" dirty="0"/>
          </a:p>
        </p:txBody>
      </p:sp>
      <p:sp>
        <p:nvSpPr>
          <p:cNvPr id="55" name="Text Placeholder 54"/>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endParaRPr lang="en-US"/>
          </a:p>
        </p:txBody>
      </p:sp>
      <p:sp>
        <p:nvSpPr>
          <p:cNvPr id="56" name="Text Placeholder 54"/>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endParaRPr lang="en-US" dirty="0"/>
          </a:p>
        </p:txBody>
      </p:sp>
      <p:sp>
        <p:nvSpPr>
          <p:cNvPr id="32" name="Image 1" descr="preencoded.png"/>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sp>
        <p:nvSpPr>
          <p:cNvPr id="31" name="Freeform 70"/>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p>
            <a:fld id="{48F63A3B-78C7-47BE-AE5E-E10140E04643}" type="slidenum">
              <a:rPr lang="en-US" smtClean="0"/>
            </a:fld>
            <a:endParaRPr lang="en-US" dirty="0"/>
          </a:p>
        </p:txBody>
      </p:sp>
      <p:sp>
        <p:nvSpPr>
          <p:cNvPr id="17" name="Picture Placeholder 16"/>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1" name="Text Placeholder 20"/>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endParaRPr lang="en-US" dirty="0"/>
          </a:p>
        </p:txBody>
      </p:sp>
      <p:sp>
        <p:nvSpPr>
          <p:cNvPr id="23" name="Picture Placeholder 16"/>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4" name="Text Placeholder 20"/>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endParaRPr lang="en-US" dirty="0"/>
          </a:p>
        </p:txBody>
      </p:sp>
      <p:sp>
        <p:nvSpPr>
          <p:cNvPr id="26" name="Picture Placeholder 16"/>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7" name="Text Placeholder 20"/>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endParaRPr lang="en-US" dirty="0"/>
          </a:p>
        </p:txBody>
      </p:sp>
      <p:sp>
        <p:nvSpPr>
          <p:cNvPr id="29" name="Picture Placeholder 16"/>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30" name="Text Placeholder 20"/>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p>
            <a:fld id="{48F63A3B-78C7-47BE-AE5E-E10140E04643}" type="slidenum">
              <a:rPr lang="en-US" smtClean="0"/>
            </a:fld>
            <a:endParaRPr lang="en-US" dirty="0"/>
          </a:p>
        </p:txBody>
      </p:sp>
      <p:sp>
        <p:nvSpPr>
          <p:cNvPr id="17" name="Picture Placeholder 16"/>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1" name="Text Placeholder 20"/>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10" name="Picture Placeholder 16"/>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15" name="Text Placeholder 20"/>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23" name="Picture Placeholder 16"/>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4" name="Text Placeholder 20"/>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11" name="Picture Placeholder 16"/>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18" name="Text Placeholder 20"/>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26" name="Picture Placeholder 16"/>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7" name="Text Placeholder 20"/>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12" name="Picture Placeholder 16"/>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31" name="Text Placeholder 20"/>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29" name="Picture Placeholder 16"/>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30" name="Text Placeholder 20"/>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13" name="Picture Placeholder 16"/>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33" name="Text Placeholder 20"/>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p>
            <a:fld id="{48F63A3B-78C7-47BE-AE5E-E10140E04643}" type="slidenum">
              <a:rPr lang="en-US" smtClean="0"/>
            </a:fld>
            <a:endParaRPr lang="en-US" dirty="0"/>
          </a:p>
        </p:txBody>
      </p:sp>
      <p:sp>
        <p:nvSpPr>
          <p:cNvPr id="46" name="Text Placeholder 2"/>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4" name="Picture Placeholder 62"/>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endParaRPr lang="en-US"/>
          </a:p>
        </p:txBody>
      </p:sp>
      <p:sp>
        <p:nvSpPr>
          <p:cNvPr id="47" name="Text Placeholder 4"/>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8" name="Picture Placeholder 62"/>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endParaRPr lang="en-US"/>
          </a:p>
        </p:txBody>
      </p:sp>
      <p:sp>
        <p:nvSpPr>
          <p:cNvPr id="48" name="Text Placeholder 4"/>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7" name="Picture Placeholder 62"/>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endParaRPr lang="en-US"/>
          </a:p>
        </p:txBody>
      </p:sp>
      <p:sp>
        <p:nvSpPr>
          <p:cNvPr id="49" name="Text Placeholder 4"/>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6" name="Picture Placeholder 62"/>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endParaRPr lang="en-US"/>
          </a:p>
        </p:txBody>
      </p:sp>
      <p:sp>
        <p:nvSpPr>
          <p:cNvPr id="50" name="Text Placeholder 4"/>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5" name="Picture Placeholder 62"/>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26" name="Freeform: Shape 25"/>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Freeform: Shape 15"/>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 name="Title 1"/>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
        <p:nvSpPr>
          <p:cNvPr id="30" name="Image 2" descr="preencoded.png"/>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2" name="Text Placeholder 4"/>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3" name="Text Placeholder 4"/>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4" name="Text Placeholder 4"/>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5" name="Text Placeholder 4"/>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6" name="Text Placeholder 51"/>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endParaRPr lang="en-US"/>
          </a:p>
        </p:txBody>
      </p:sp>
      <p:sp>
        <p:nvSpPr>
          <p:cNvPr id="37" name="Text Placeholder 51"/>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endParaRPr lang="en-US"/>
          </a:p>
        </p:txBody>
      </p:sp>
      <p:sp>
        <p:nvSpPr>
          <p:cNvPr id="38" name="Text Placeholder 51"/>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endParaRPr lang="en-US"/>
          </a:p>
        </p:txBody>
      </p:sp>
      <p:sp>
        <p:nvSpPr>
          <p:cNvPr id="39" name="Text Placeholder 51"/>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endParaRPr lang="en-US"/>
          </a:p>
        </p:txBody>
      </p:sp>
      <p:sp>
        <p:nvSpPr>
          <p:cNvPr id="40" name="Text Placeholder 51"/>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endParaRPr lang="en-US"/>
          </a:p>
        </p:txBody>
      </p:sp>
      <p:cxnSp>
        <p:nvCxnSpPr>
          <p:cNvPr id="42" name="Straight Connector 41"/>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39" name="Freeform: Shape 38"/>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p>
            <a:fld id="{48F63A3B-78C7-47BE-AE5E-E10140E04643}" type="slidenum">
              <a:rPr lang="en-US" smtClean="0"/>
            </a:fld>
            <a:endParaRPr lang="en-US" dirty="0"/>
          </a:p>
        </p:txBody>
      </p:sp>
      <p:sp>
        <p:nvSpPr>
          <p:cNvPr id="46" name="Text Placeholder 2"/>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4" name="Picture Placeholder 62"/>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p:cNvSpPr>
            <a:spLocks noGrp="1"/>
          </p:cNvSpPr>
          <p:nvPr>
            <p:ph type="body" sz="quarter" idx="18"/>
          </p:nvPr>
        </p:nvSpPr>
        <p:spPr>
          <a:xfrm>
            <a:off x="992124" y="3950208"/>
            <a:ext cx="2770632" cy="2206752"/>
          </a:xfrm>
          <a:noFill/>
        </p:spPr>
        <p:txBody>
          <a:bodyPr lIns="91440" rIns="91440" anchor="t">
            <a:noAutofit/>
          </a:bodyPr>
          <a:lstStyle>
            <a:lvl1pPr marL="347345" indent="-347345" algn="l">
              <a:spcBef>
                <a:spcPts val="360"/>
              </a:spcBef>
              <a:buFont typeface="Arial" panose="020B0604020202020204" pitchFamily="34" charset="0"/>
              <a:buChar char="•"/>
              <a:defRPr sz="1500"/>
            </a:lvl1pPr>
          </a:lstStyle>
          <a:p>
            <a:pPr lvl="0"/>
            <a:r>
              <a:rPr lang="en-US"/>
              <a:t>Click to edit Master text styles</a:t>
            </a:r>
            <a:endParaRPr lang="en-US"/>
          </a:p>
        </p:txBody>
      </p:sp>
      <p:sp>
        <p:nvSpPr>
          <p:cNvPr id="49" name="Text Placeholder 4"/>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6" name="Picture Placeholder 62"/>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p:cNvSpPr>
            <a:spLocks noGrp="1"/>
          </p:cNvSpPr>
          <p:nvPr>
            <p:ph type="body" sz="quarter" idx="21"/>
          </p:nvPr>
        </p:nvSpPr>
        <p:spPr>
          <a:xfrm>
            <a:off x="4722876" y="3950208"/>
            <a:ext cx="2770632" cy="2206752"/>
          </a:xfrm>
          <a:noFill/>
        </p:spPr>
        <p:txBody>
          <a:bodyPr lIns="91440" rIns="91440" anchor="t">
            <a:noAutofit/>
          </a:bodyPr>
          <a:lstStyle>
            <a:lvl1pPr marL="347345" indent="-347345" algn="l">
              <a:spcBef>
                <a:spcPts val="360"/>
              </a:spcBef>
              <a:buFont typeface="Arial" panose="020B0604020202020204" pitchFamily="34" charset="0"/>
              <a:buChar char="•"/>
              <a:defRPr sz="1500"/>
            </a:lvl1pPr>
          </a:lstStyle>
          <a:p>
            <a:pPr lvl="0"/>
            <a:r>
              <a:rPr lang="en-US"/>
              <a:t>Click to edit Master text styles</a:t>
            </a:r>
            <a:endParaRPr lang="en-US"/>
          </a:p>
        </p:txBody>
      </p:sp>
      <p:sp>
        <p:nvSpPr>
          <p:cNvPr id="50" name="Text Placeholder 4"/>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5" name="Picture Placeholder 62"/>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p:cNvSpPr>
            <a:spLocks noGrp="1"/>
          </p:cNvSpPr>
          <p:nvPr>
            <p:ph type="body" sz="quarter" idx="22"/>
          </p:nvPr>
        </p:nvSpPr>
        <p:spPr>
          <a:xfrm>
            <a:off x="8371332" y="3950208"/>
            <a:ext cx="2770632" cy="2206752"/>
          </a:xfrm>
          <a:noFill/>
        </p:spPr>
        <p:txBody>
          <a:bodyPr lIns="91440" rIns="91440" anchor="t">
            <a:noAutofit/>
          </a:bodyPr>
          <a:lstStyle>
            <a:lvl1pPr marL="347345" indent="-347345" algn="l">
              <a:spcBef>
                <a:spcPts val="360"/>
              </a:spcBef>
              <a:buFont typeface="Arial" panose="020B0604020202020204" pitchFamily="34" charset="0"/>
              <a:buChar char="•"/>
              <a:defRPr sz="1500"/>
            </a:lvl1pPr>
          </a:lstStyle>
          <a:p>
            <a:pPr lvl="0"/>
            <a:r>
              <a:rPr lang="en-US"/>
              <a:t>Click to edit Master text styles</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Image 0" descr="preencoded.png"/>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13" name="Freeform: Shape 12"/>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
        <p:nvSpPr>
          <p:cNvPr id="18" name="Title 19"/>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0" name="Content Placeholder 5"/>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Shape 6"/>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8" name="Freeform: Shape 7"/>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9" name="Freeform: Shape 8"/>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0" name="Freeform: Shape 9"/>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1" name="Freeform: Shape 10"/>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2" name="Freeform: Shape 11"/>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0" name="Image 0" descr="preencoded.png"/>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12" name="Image 5" descr="preencoded.png"/>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Freeform: Shape 5"/>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7" name="Freeform: Shape 6"/>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
        <p:nvSpPr>
          <p:cNvPr id="5" name="Freeform: Shape 4"/>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6" name="Freeform: Shape 5"/>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Freeform: Shape 7"/>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Freeform: Shape 8"/>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image" Target="../media/image5.jpeg"/><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8F63A3B-78C7-47BE-AE5E-E10140E04643}" type="slidenum">
              <a:rPr lang="en-US" smtClean="0"/>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8.png"/><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1.pn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Title 16"/>
          <p:cNvSpPr>
            <a:spLocks noGrp="1"/>
          </p:cNvSpPr>
          <p:nvPr>
            <p:ph type="ctrTitle"/>
          </p:nvPr>
        </p:nvSpPr>
        <p:spPr>
          <a:xfrm>
            <a:off x="1384918" y="221942"/>
            <a:ext cx="9747682" cy="772357"/>
          </a:xfrm>
        </p:spPr>
        <p:txBody>
          <a:bodyPr>
            <a:normAutofit/>
          </a:bodyPr>
          <a:lstStyle/>
          <a:p>
            <a:pPr algn="ctr"/>
            <a:r>
              <a:rPr lang="en-IN" sz="2400" b="1" i="0" dirty="0">
                <a:effectLst/>
                <a:latin typeface="Arial Black" panose="020B0A04020102020204" pitchFamily="34" charset="0"/>
              </a:rPr>
              <a:t>Fake NEWS Detection project</a:t>
            </a:r>
            <a:endParaRPr lang="en-IN" sz="2400" dirty="0">
              <a:latin typeface="Arial Black" panose="020B0A04020102020204" pitchFamily="34" charset="0"/>
            </a:endParaRPr>
          </a:p>
        </p:txBody>
      </p:sp>
      <p:pic>
        <p:nvPicPr>
          <p:cNvPr id="4" name="Picture 3"/>
          <p:cNvPicPr>
            <a:picLocks noChangeAspect="1"/>
          </p:cNvPicPr>
          <p:nvPr/>
        </p:nvPicPr>
        <p:blipFill>
          <a:blip r:embed="rId1"/>
          <a:stretch>
            <a:fillRect/>
          </a:stretch>
        </p:blipFill>
        <p:spPr>
          <a:xfrm>
            <a:off x="3621396" y="1146606"/>
            <a:ext cx="4949208" cy="2787773"/>
          </a:xfrm>
          <a:prstGeom prst="rect">
            <a:avLst/>
          </a:prstGeom>
        </p:spPr>
      </p:pic>
      <p:sp>
        <p:nvSpPr>
          <p:cNvPr id="5" name="TextBox 4"/>
          <p:cNvSpPr txBox="1"/>
          <p:nvPr/>
        </p:nvSpPr>
        <p:spPr>
          <a:xfrm>
            <a:off x="7128769" y="5711394"/>
            <a:ext cx="4394447" cy="398780"/>
          </a:xfrm>
          <a:prstGeom prst="rect">
            <a:avLst/>
          </a:prstGeom>
          <a:noFill/>
        </p:spPr>
        <p:txBody>
          <a:bodyPr wrap="square" rtlCol="0">
            <a:spAutoFit/>
          </a:bodyPr>
          <a:lstStyle/>
          <a:p>
            <a:r>
              <a:rPr lang="en-IN" sz="2000" b="1" dirty="0">
                <a:solidFill>
                  <a:schemeClr val="bg1"/>
                </a:solidFill>
              </a:rPr>
              <a:t>Presented by : </a:t>
            </a:r>
            <a:r>
              <a:rPr lang="en-US" altLang="en-IN" sz="2000" b="1" dirty="0">
                <a:solidFill>
                  <a:schemeClr val="bg1"/>
                </a:solidFill>
              </a:rPr>
              <a:t>Abhishek Mittal</a:t>
            </a:r>
            <a:endParaRPr lang="en-IN" sz="20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849534" y="431441"/>
            <a:ext cx="4492931" cy="520789"/>
          </a:xfrm>
          <a:prstGeom prst="rect">
            <a:avLst/>
          </a:prstGeom>
        </p:spPr>
      </p:pic>
      <p:pic>
        <p:nvPicPr>
          <p:cNvPr id="4" name="Picture 3"/>
          <p:cNvPicPr>
            <a:picLocks noChangeAspect="1"/>
          </p:cNvPicPr>
          <p:nvPr/>
        </p:nvPicPr>
        <p:blipFill>
          <a:blip r:embed="rId2"/>
          <a:stretch>
            <a:fillRect/>
          </a:stretch>
        </p:blipFill>
        <p:spPr>
          <a:xfrm>
            <a:off x="2819115" y="952230"/>
            <a:ext cx="6553768" cy="460287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4874558" y="389544"/>
            <a:ext cx="2442883" cy="503578"/>
          </a:xfrm>
          <a:prstGeom prst="rect">
            <a:avLst/>
          </a:prstGeom>
        </p:spPr>
      </p:pic>
      <p:pic>
        <p:nvPicPr>
          <p:cNvPr id="3" name="Picture 2"/>
          <p:cNvPicPr>
            <a:picLocks noChangeAspect="1"/>
          </p:cNvPicPr>
          <p:nvPr/>
        </p:nvPicPr>
        <p:blipFill>
          <a:blip r:embed="rId2"/>
          <a:stretch>
            <a:fillRect/>
          </a:stretch>
        </p:blipFill>
        <p:spPr>
          <a:xfrm>
            <a:off x="1041647" y="1444593"/>
            <a:ext cx="4847784" cy="3535779"/>
          </a:xfrm>
          <a:prstGeom prst="rect">
            <a:avLst/>
          </a:prstGeom>
        </p:spPr>
      </p:pic>
      <p:pic>
        <p:nvPicPr>
          <p:cNvPr id="8" name="Picture 7"/>
          <p:cNvPicPr>
            <a:picLocks noChangeAspect="1"/>
          </p:cNvPicPr>
          <p:nvPr/>
        </p:nvPicPr>
        <p:blipFill>
          <a:blip r:embed="rId3"/>
          <a:stretch>
            <a:fillRect/>
          </a:stretch>
        </p:blipFill>
        <p:spPr>
          <a:xfrm>
            <a:off x="6095999" y="1444592"/>
            <a:ext cx="5054354" cy="353577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172755" y="194254"/>
            <a:ext cx="3686689" cy="400106"/>
          </a:xfrm>
          <a:prstGeom prst="rect">
            <a:avLst/>
          </a:prstGeom>
        </p:spPr>
      </p:pic>
      <p:pic>
        <p:nvPicPr>
          <p:cNvPr id="4" name="Picture 3"/>
          <p:cNvPicPr>
            <a:picLocks noChangeAspect="1"/>
          </p:cNvPicPr>
          <p:nvPr/>
        </p:nvPicPr>
        <p:blipFill>
          <a:blip r:embed="rId2"/>
          <a:stretch>
            <a:fillRect/>
          </a:stretch>
        </p:blipFill>
        <p:spPr>
          <a:xfrm>
            <a:off x="1820809" y="898155"/>
            <a:ext cx="8550381" cy="39046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336897" y="554087"/>
            <a:ext cx="9518205" cy="42842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546141" y="732503"/>
            <a:ext cx="7099717" cy="43632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16548" y="914382"/>
            <a:ext cx="9685243" cy="2944076"/>
          </a:xfrm>
          <a:prstGeom prst="rect">
            <a:avLst/>
          </a:prstGeom>
          <a:noFill/>
        </p:spPr>
        <p:txBody>
          <a:bodyPr wrap="square">
            <a:spAutoFit/>
          </a:bodyPr>
          <a:lstStyle/>
          <a:p>
            <a:pPr lvl="0" algn="ctr">
              <a:lnSpc>
                <a:spcPct val="107000"/>
              </a:lnSpc>
            </a:pPr>
            <a:r>
              <a:rPr lang="en-IN" sz="2400" b="1" u="sng" dirty="0">
                <a:effectLst/>
                <a:latin typeface="Calibri" panose="020F0502020204030204" pitchFamily="34" charset="0"/>
                <a:ea typeface="Calibri" panose="020F0502020204030204" pitchFamily="34" charset="0"/>
                <a:cs typeface="Calibri" panose="020F0502020204030204" pitchFamily="34" charset="0"/>
              </a:rPr>
              <a:t>Hardware and Software Requirements and Tools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2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Hardware used: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Processor</a:t>
            </a:r>
            <a:r>
              <a:rPr lang="en-IN" sz="1800" dirty="0">
                <a:effectLst/>
                <a:latin typeface="Calibri" panose="020F0502020204030204" pitchFamily="34" charset="0"/>
                <a:ea typeface="Calibri" panose="020F0502020204030204" pitchFamily="34" charset="0"/>
                <a:cs typeface="Calibri" panose="020F0502020204030204" pitchFamily="34" charset="0"/>
              </a:rPr>
              <a:t>: 11th Gen Intel(R) Core (TM) i3-1125G4 @ 2.00GHz   2.00 GHz</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System Type</a:t>
            </a:r>
            <a:r>
              <a:rPr lang="en-IN" sz="1800" dirty="0">
                <a:effectLst/>
                <a:latin typeface="Calibri" panose="020F0502020204030204" pitchFamily="34" charset="0"/>
                <a:ea typeface="Calibri" panose="020F0502020204030204" pitchFamily="34" charset="0"/>
                <a:cs typeface="Calibri" panose="020F0502020204030204" pitchFamily="34" charset="0"/>
              </a:rPr>
              <a:t>:</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64-bit OS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Software used: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Anaconda </a:t>
            </a:r>
            <a:r>
              <a:rPr lang="en-IN" sz="1800" dirty="0">
                <a:effectLst/>
                <a:latin typeface="Calibri" panose="020F0502020204030204" pitchFamily="34" charset="0"/>
                <a:ea typeface="Calibri" panose="020F0502020204030204" pitchFamily="34" charset="0"/>
                <a:cs typeface="Calibri" panose="020F0502020204030204" pitchFamily="34" charset="0"/>
              </a:rPr>
              <a:t>for 64-bit OS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err="1">
                <a:effectLst/>
                <a:latin typeface="Calibri" panose="020F0502020204030204" pitchFamily="34" charset="0"/>
                <a:ea typeface="Calibri" panose="020F0502020204030204" pitchFamily="34" charset="0"/>
                <a:cs typeface="Calibri" panose="020F0502020204030204" pitchFamily="34" charset="0"/>
              </a:rPr>
              <a:t>Jupyter</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notebook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09021" y="236107"/>
            <a:ext cx="6098240" cy="375552"/>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Tools, Libraries and Packages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2384738" y="798973"/>
            <a:ext cx="7422523" cy="4181399"/>
          </a:xfrm>
          <a:prstGeom prst="rect">
            <a:avLst/>
          </a:prstGeom>
        </p:spPr>
      </p:pic>
      <p:pic>
        <p:nvPicPr>
          <p:cNvPr id="9" name="Picture 8"/>
          <p:cNvPicPr>
            <a:picLocks noChangeAspect="1"/>
          </p:cNvPicPr>
          <p:nvPr/>
        </p:nvPicPr>
        <p:blipFill>
          <a:blip r:embed="rId2"/>
          <a:stretch>
            <a:fillRect/>
          </a:stretch>
        </p:blipFill>
        <p:spPr>
          <a:xfrm>
            <a:off x="2384738" y="4980372"/>
            <a:ext cx="7422523" cy="5486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6880" y="824035"/>
            <a:ext cx="6098240" cy="3833229"/>
          </a:xfrm>
          <a:prstGeom prst="rect">
            <a:avLst/>
          </a:prstGeom>
          <a:noFill/>
        </p:spPr>
        <p:txBody>
          <a:bodyPr wrap="square">
            <a:spAutoFit/>
          </a:bodyPr>
          <a:lstStyle/>
          <a:p>
            <a:pPr lvl="0" algn="ctr">
              <a:lnSpc>
                <a:spcPct val="107000"/>
              </a:lnSpc>
            </a:pPr>
            <a:r>
              <a:rPr lang="en-IN" sz="2400" b="1" u="sng" dirty="0">
                <a:effectLst/>
                <a:latin typeface="Calibri" panose="020F0502020204030204" pitchFamily="34" charset="0"/>
                <a:ea typeface="Calibri" panose="020F0502020204030204" pitchFamily="34" charset="0"/>
                <a:cs typeface="Calibri" panose="020F0502020204030204" pitchFamily="34" charset="0"/>
              </a:rPr>
              <a:t>Testing of Identified Approaches (Algorithms)</a:t>
            </a:r>
            <a:endParaRPr lang="en-IN" sz="2400" b="1" u="sng" dirty="0">
              <a:effectLst/>
              <a:latin typeface="Calibri" panose="020F0502020204030204" pitchFamily="34" charset="0"/>
              <a:ea typeface="Calibri" panose="020F0502020204030204" pitchFamily="34" charset="0"/>
              <a:cs typeface="Calibri" panose="020F0502020204030204" pitchFamily="34" charset="0"/>
            </a:endParaRPr>
          </a:p>
          <a:p>
            <a:pPr lvl="0" algn="ctr">
              <a:lnSpc>
                <a:spcPct val="107000"/>
              </a:lnSpc>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Logistic Regression</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Decision Tree 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Gradient Boosting 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Random Forest 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Linear Support Vector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Bernoulli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Multinomial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SGD Classifier</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LGBM </a:t>
            </a:r>
            <a:r>
              <a:rPr lang="en-IN" dirty="0">
                <a:effectLst/>
                <a:latin typeface="Calibri" panose="020F0502020204030204" pitchFamily="34" charset="0"/>
                <a:ea typeface="Calibri" panose="020F0502020204030204" pitchFamily="34" charset="0"/>
                <a:cs typeface="Calibri" panose="020F0502020204030204" pitchFamily="34" charset="0"/>
              </a:rPr>
              <a:t>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XGB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17084" y="919091"/>
            <a:ext cx="7757832" cy="399913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312342" y="1302551"/>
            <a:ext cx="7567316" cy="34470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245" y="192520"/>
            <a:ext cx="5693664" cy="663872"/>
          </a:xfrm>
        </p:spPr>
        <p:txBody>
          <a:bodyPr/>
          <a:lstStyle/>
          <a:p>
            <a:r>
              <a:rPr lang="en-US" sz="4400" b="1" dirty="0">
                <a:solidFill>
                  <a:schemeClr val="accent6"/>
                </a:solidFill>
                <a:latin typeface="Arial Black" panose="020B0A04020102020204" pitchFamily="34" charset="0"/>
                <a:ea typeface="Arial Regular" pitchFamily="34" charset="-122"/>
                <a:cs typeface="Arial Black" panose="020B0A04020102020204" pitchFamily="34" charset="0"/>
              </a:rPr>
              <a:t>AGENDA</a:t>
            </a:r>
            <a:endParaRPr lang="en-US" sz="4400" b="1" dirty="0">
              <a:solidFill>
                <a:schemeClr val="accent6"/>
              </a:solidFill>
              <a:latin typeface="Arial Black" panose="020B0A04020102020204" pitchFamily="34" charset="0"/>
              <a:cs typeface="Arial Black" panose="020B0A04020102020204" pitchFamily="34" charset="0"/>
            </a:endParaRPr>
          </a:p>
        </p:txBody>
      </p:sp>
      <p:sp>
        <p:nvSpPr>
          <p:cNvPr id="3" name="Content Placeholder 2"/>
          <p:cNvSpPr>
            <a:spLocks noGrp="1"/>
          </p:cNvSpPr>
          <p:nvPr>
            <p:ph idx="1"/>
          </p:nvPr>
        </p:nvSpPr>
        <p:spPr>
          <a:xfrm>
            <a:off x="1304308" y="904916"/>
            <a:ext cx="5693664" cy="5169587"/>
          </a:xfrm>
        </p:spPr>
        <p:txBody>
          <a:bodyPr/>
          <a:lstStyle/>
          <a:p>
            <a:pPr marL="342900" indent="-342900">
              <a:buFont typeface="Wingdings" panose="05000000000000000000" pitchFamily="2" charset="2"/>
              <a:buChar char="§"/>
            </a:pPr>
            <a:r>
              <a:rPr lang="en-US" sz="2000" dirty="0"/>
              <a:t>Introduction​</a:t>
            </a:r>
            <a:endParaRPr lang="en-US" sz="2000" dirty="0"/>
          </a:p>
          <a:p>
            <a:pPr marL="342900" indent="-342900">
              <a:buFont typeface="Wingdings" panose="05000000000000000000" pitchFamily="2" charset="2"/>
              <a:buChar char="§"/>
            </a:pPr>
            <a:r>
              <a:rPr lang="en-US" sz="2000" dirty="0"/>
              <a:t>Problem Statement</a:t>
            </a:r>
            <a:endParaRPr lang="en-US" sz="2000" dirty="0"/>
          </a:p>
          <a:p>
            <a:pPr marL="342900" indent="-342900">
              <a:buFont typeface="Wingdings" panose="05000000000000000000" pitchFamily="2" charset="2"/>
              <a:buChar char="§"/>
            </a:pPr>
            <a:r>
              <a:rPr lang="en-US" sz="2000" dirty="0"/>
              <a:t>Business Goal</a:t>
            </a:r>
            <a:endParaRPr lang="en-US" sz="2000" dirty="0"/>
          </a:p>
          <a:p>
            <a:pPr marL="342900" indent="-342900">
              <a:buFont typeface="Wingdings" panose="05000000000000000000" pitchFamily="2" charset="2"/>
              <a:buChar char="§"/>
            </a:pPr>
            <a:r>
              <a:rPr lang="en-US" sz="2000" dirty="0"/>
              <a:t>Technical Requirement</a:t>
            </a:r>
            <a:endParaRPr lang="en-US" sz="2000" dirty="0"/>
          </a:p>
          <a:p>
            <a:pPr marL="342900" indent="-342900">
              <a:buFont typeface="Wingdings" panose="05000000000000000000" pitchFamily="2" charset="2"/>
              <a:buChar char="§"/>
            </a:pPr>
            <a:r>
              <a:rPr lang="en-US" sz="2000" dirty="0"/>
              <a:t>Exploratory Data Analysis (EDA)</a:t>
            </a:r>
            <a:endParaRPr lang="en-US" sz="2000" dirty="0"/>
          </a:p>
          <a:p>
            <a:pPr marL="342900" indent="-342900">
              <a:buFont typeface="Wingdings" panose="05000000000000000000" pitchFamily="2" charset="2"/>
              <a:buChar char="§"/>
            </a:pPr>
            <a:r>
              <a:rPr lang="en-US" sz="2000" dirty="0"/>
              <a:t>Data Description </a:t>
            </a:r>
            <a:endParaRPr lang="en-US" sz="2000" dirty="0"/>
          </a:p>
          <a:p>
            <a:pPr marL="342900" indent="-342900">
              <a:buFont typeface="Wingdings" panose="05000000000000000000" pitchFamily="2" charset="2"/>
              <a:buChar char="§"/>
            </a:pPr>
            <a:r>
              <a:rPr lang="en-US" sz="2000" dirty="0"/>
              <a:t>Visualization </a:t>
            </a:r>
            <a:endParaRPr lang="en-US" sz="2000" dirty="0"/>
          </a:p>
          <a:p>
            <a:pPr marL="342900" indent="-342900">
              <a:buFont typeface="Wingdings" panose="05000000000000000000" pitchFamily="2" charset="2"/>
              <a:buChar char="§"/>
            </a:pPr>
            <a:r>
              <a:rPr lang="en-US" sz="2000" dirty="0"/>
              <a:t>Data Pre-Processing</a:t>
            </a:r>
            <a:endParaRPr lang="en-US" sz="2000" dirty="0"/>
          </a:p>
          <a:p>
            <a:pPr marL="342900" indent="-342900">
              <a:buFont typeface="Wingdings" panose="05000000000000000000" pitchFamily="2" charset="2"/>
              <a:buChar char="§"/>
            </a:pPr>
            <a:r>
              <a:rPr lang="en-US" sz="2000" dirty="0"/>
              <a:t>Build Model </a:t>
            </a:r>
            <a:endParaRPr lang="en-US" sz="2000" dirty="0"/>
          </a:p>
          <a:p>
            <a:pPr marL="342900" indent="-342900">
              <a:buFont typeface="Wingdings" panose="05000000000000000000" pitchFamily="2" charset="2"/>
              <a:buChar char="§"/>
            </a:pPr>
            <a:r>
              <a:rPr lang="en-US" sz="2000" dirty="0"/>
              <a:t>Saved Best Model</a:t>
            </a:r>
            <a:endParaRPr lang="en-US" sz="2000" dirty="0"/>
          </a:p>
          <a:p>
            <a:pPr marL="342900" indent="-342900">
              <a:buFont typeface="Wingdings" panose="05000000000000000000" pitchFamily="2" charset="2"/>
              <a:buChar char="§"/>
            </a:pPr>
            <a:r>
              <a:rPr lang="en-US" sz="2000" dirty="0"/>
              <a:t>Summary​</a:t>
            </a:r>
            <a:endParaRPr lang="en-US" sz="2000" dirty="0"/>
          </a:p>
          <a:p>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609621" y="798973"/>
            <a:ext cx="6972758" cy="428793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796346" y="444305"/>
            <a:ext cx="7049111" cy="709336"/>
          </a:xfrm>
          <a:prstGeom prst="rect">
            <a:avLst/>
          </a:prstGeom>
        </p:spPr>
      </p:pic>
      <p:pic>
        <p:nvPicPr>
          <p:cNvPr id="6" name="Picture 5"/>
          <p:cNvPicPr>
            <a:picLocks noChangeAspect="1"/>
          </p:cNvPicPr>
          <p:nvPr/>
        </p:nvPicPr>
        <p:blipFill>
          <a:blip r:embed="rId2"/>
          <a:stretch>
            <a:fillRect/>
          </a:stretch>
        </p:blipFill>
        <p:spPr>
          <a:xfrm>
            <a:off x="1291080" y="1637280"/>
            <a:ext cx="5029822" cy="3033023"/>
          </a:xfrm>
          <a:prstGeom prst="rect">
            <a:avLst/>
          </a:prstGeom>
        </p:spPr>
      </p:pic>
      <p:pic>
        <p:nvPicPr>
          <p:cNvPr id="11" name="Picture 10"/>
          <p:cNvPicPr>
            <a:picLocks noChangeAspect="1"/>
          </p:cNvPicPr>
          <p:nvPr/>
        </p:nvPicPr>
        <p:blipFill>
          <a:blip r:embed="rId2"/>
          <a:stretch>
            <a:fillRect/>
          </a:stretch>
        </p:blipFill>
        <p:spPr>
          <a:xfrm>
            <a:off x="6462945" y="2871277"/>
            <a:ext cx="4709934" cy="303302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85569" y="1397623"/>
            <a:ext cx="5210431" cy="2979678"/>
          </a:xfrm>
          <a:prstGeom prst="rect">
            <a:avLst/>
          </a:prstGeom>
        </p:spPr>
      </p:pic>
      <p:pic>
        <p:nvPicPr>
          <p:cNvPr id="6" name="Picture 5"/>
          <p:cNvPicPr>
            <a:picLocks noChangeAspect="1"/>
          </p:cNvPicPr>
          <p:nvPr/>
        </p:nvPicPr>
        <p:blipFill>
          <a:blip r:embed="rId2"/>
          <a:stretch>
            <a:fillRect/>
          </a:stretch>
        </p:blipFill>
        <p:spPr>
          <a:xfrm>
            <a:off x="6252575" y="2736933"/>
            <a:ext cx="5053856" cy="291109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249971" y="1178379"/>
            <a:ext cx="4679085" cy="2690093"/>
          </a:xfrm>
          <a:prstGeom prst="rect">
            <a:avLst/>
          </a:prstGeom>
        </p:spPr>
      </p:pic>
      <p:pic>
        <p:nvPicPr>
          <p:cNvPr id="4" name="Picture 3"/>
          <p:cNvPicPr>
            <a:picLocks noChangeAspect="1"/>
          </p:cNvPicPr>
          <p:nvPr/>
        </p:nvPicPr>
        <p:blipFill>
          <a:blip r:embed="rId2"/>
          <a:stretch>
            <a:fillRect/>
          </a:stretch>
        </p:blipFill>
        <p:spPr>
          <a:xfrm>
            <a:off x="6186737" y="2523425"/>
            <a:ext cx="4755292" cy="269009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429883" y="1873442"/>
            <a:ext cx="5006774" cy="2667231"/>
          </a:xfrm>
          <a:prstGeom prst="rect">
            <a:avLst/>
          </a:prstGeom>
        </p:spPr>
      </p:pic>
      <p:pic>
        <p:nvPicPr>
          <p:cNvPr id="7" name="Picture 6"/>
          <p:cNvPicPr>
            <a:picLocks noChangeAspect="1"/>
          </p:cNvPicPr>
          <p:nvPr/>
        </p:nvPicPr>
        <p:blipFill>
          <a:blip r:embed="rId2"/>
          <a:stretch>
            <a:fillRect/>
          </a:stretch>
        </p:blipFill>
        <p:spPr>
          <a:xfrm>
            <a:off x="1119709" y="798973"/>
            <a:ext cx="4976291" cy="2659610"/>
          </a:xfrm>
          <a:prstGeom prst="rect">
            <a:avLst/>
          </a:prstGeom>
        </p:spPr>
      </p:pic>
      <p:pic>
        <p:nvPicPr>
          <p:cNvPr id="10" name="Picture 9"/>
          <p:cNvPicPr>
            <a:picLocks noChangeAspect="1"/>
          </p:cNvPicPr>
          <p:nvPr/>
        </p:nvPicPr>
        <p:blipFill>
          <a:blip r:embed="rId3"/>
          <a:stretch>
            <a:fillRect/>
          </a:stretch>
        </p:blipFill>
        <p:spPr>
          <a:xfrm>
            <a:off x="1120219" y="3458583"/>
            <a:ext cx="4975781" cy="246282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933426" y="239161"/>
            <a:ext cx="6325148" cy="1623201"/>
          </a:xfrm>
          <a:prstGeom prst="rect">
            <a:avLst/>
          </a:prstGeom>
        </p:spPr>
      </p:pic>
      <p:pic>
        <p:nvPicPr>
          <p:cNvPr id="6" name="Picture 5"/>
          <p:cNvPicPr>
            <a:picLocks noChangeAspect="1"/>
          </p:cNvPicPr>
          <p:nvPr/>
        </p:nvPicPr>
        <p:blipFill>
          <a:blip r:embed="rId2"/>
          <a:stretch>
            <a:fillRect/>
          </a:stretch>
        </p:blipFill>
        <p:spPr>
          <a:xfrm>
            <a:off x="2933426" y="1862362"/>
            <a:ext cx="6325148" cy="366740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955340" y="482986"/>
            <a:ext cx="6281320" cy="50220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1351802" y="798973"/>
            <a:ext cx="4585554" cy="3453431"/>
          </a:xfrm>
          <a:prstGeom prst="rect">
            <a:avLst/>
          </a:prstGeom>
        </p:spPr>
      </p:pic>
      <p:pic>
        <p:nvPicPr>
          <p:cNvPr id="10" name="Picture 9"/>
          <p:cNvPicPr>
            <a:picLocks noChangeAspect="1"/>
          </p:cNvPicPr>
          <p:nvPr/>
        </p:nvPicPr>
        <p:blipFill>
          <a:blip r:embed="rId2"/>
          <a:stretch>
            <a:fillRect/>
          </a:stretch>
        </p:blipFill>
        <p:spPr>
          <a:xfrm>
            <a:off x="6254645" y="2488084"/>
            <a:ext cx="4585553" cy="32845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567" y="465227"/>
            <a:ext cx="10622639" cy="5257800"/>
          </a:xfrm>
        </p:spPr>
        <p:txBody>
          <a:bodyPr/>
          <a:lstStyle/>
          <a:p>
            <a:pPr algn="ctr"/>
            <a:r>
              <a:rPr lang="en-US" dirty="0"/>
              <a:t>Final Procedure:</a:t>
            </a:r>
            <a:br>
              <a:rPr lang="en-US" dirty="0"/>
            </a:br>
            <a:br>
              <a:rPr lang="en-US" dirty="0"/>
            </a:br>
            <a:br>
              <a:rPr lang="en-US" dirty="0"/>
            </a:br>
            <a:r>
              <a:rPr lang="en-US" dirty="0"/>
              <a:t>1. Saving the model</a:t>
            </a:r>
            <a:br>
              <a:rPr lang="en-US" dirty="0"/>
            </a:br>
            <a:br>
              <a:rPr lang="en-US" dirty="0"/>
            </a:br>
            <a:br>
              <a:rPr lang="en-US" dirty="0"/>
            </a:br>
            <a:br>
              <a:rPr lang="en-US" dirty="0"/>
            </a:br>
            <a:br>
              <a:rPr lang="en-US" dirty="0"/>
            </a:br>
            <a:br>
              <a:rPr lang="en-US" dirty="0"/>
            </a:br>
            <a:br>
              <a:rPr lang="en-US" b="1" i="0" dirty="0">
                <a:effectLst/>
                <a:latin typeface="-apple-system"/>
              </a:rPr>
            </a:br>
            <a:br>
              <a:rPr lang="en-US" b="1" i="0" dirty="0">
                <a:effectLst/>
                <a:latin typeface="-apple-system"/>
              </a:rPr>
            </a:br>
            <a:endParaRPr lang="en-US" dirty="0"/>
          </a:p>
        </p:txBody>
      </p:sp>
      <p:sp>
        <p:nvSpPr>
          <p:cNvPr id="4" name="Title 1"/>
          <p:cNvSpPr txBox="1"/>
          <p:nvPr/>
        </p:nvSpPr>
        <p:spPr>
          <a:xfrm>
            <a:off x="3738282" y="309283"/>
            <a:ext cx="7664286" cy="605117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br>
              <a:rPr lang="en-US" dirty="0"/>
            </a:br>
            <a:br>
              <a:rPr lang="en-US" dirty="0"/>
            </a:br>
            <a:br>
              <a:rPr lang="en-US" dirty="0"/>
            </a:br>
            <a:endParaRPr lang="en-US" dirty="0"/>
          </a:p>
          <a:p>
            <a:br>
              <a:rPr lang="en-US" dirty="0"/>
            </a:br>
            <a:br>
              <a:rPr lang="en-US" dirty="0"/>
            </a:br>
            <a:br>
              <a:rPr lang="en-US" dirty="0"/>
            </a:br>
            <a:br>
              <a:rPr lang="en-US" dirty="0"/>
            </a:br>
            <a:br>
              <a:rPr lang="en-US" dirty="0">
                <a:latin typeface="-apple-system"/>
              </a:rPr>
            </a:br>
            <a:br>
              <a:rPr lang="en-US" dirty="0">
                <a:latin typeface="-apple-system"/>
              </a:rPr>
            </a:br>
            <a:endParaRPr lang="en-US" dirty="0"/>
          </a:p>
        </p:txBody>
      </p:sp>
      <p:pic>
        <p:nvPicPr>
          <p:cNvPr id="5" name="Picture 4"/>
          <p:cNvPicPr>
            <a:picLocks noChangeAspect="1"/>
          </p:cNvPicPr>
          <p:nvPr/>
        </p:nvPicPr>
        <p:blipFill>
          <a:blip r:embed="rId1"/>
          <a:stretch>
            <a:fillRect/>
          </a:stretch>
        </p:blipFill>
        <p:spPr>
          <a:xfrm>
            <a:off x="3132224" y="2788242"/>
            <a:ext cx="6129327" cy="216900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929" y="349624"/>
            <a:ext cx="10622639" cy="6051176"/>
          </a:xfrm>
        </p:spPr>
        <p:txBody>
          <a:bodyPr/>
          <a:lstStyle/>
          <a:p>
            <a:pPr algn="ctr"/>
            <a:br>
              <a:rPr lang="en-US" dirty="0"/>
            </a:br>
            <a:r>
              <a:rPr lang="en-US" dirty="0"/>
              <a:t>2. Comparing Actual and Prediction</a:t>
            </a:r>
            <a:br>
              <a:rPr lang="en-US" dirty="0"/>
            </a:br>
            <a:br>
              <a:rPr lang="en-US" dirty="0"/>
            </a:br>
            <a:br>
              <a:rPr lang="en-US" dirty="0"/>
            </a:br>
            <a:br>
              <a:rPr lang="en-US" dirty="0"/>
            </a:br>
            <a:br>
              <a:rPr lang="en-US" b="1" i="0" dirty="0">
                <a:effectLst/>
                <a:latin typeface="-apple-system"/>
              </a:rPr>
            </a:br>
            <a:br>
              <a:rPr lang="en-US" b="1" i="0" dirty="0">
                <a:effectLst/>
                <a:latin typeface="-apple-system"/>
              </a:rPr>
            </a:br>
            <a:endParaRPr lang="en-US" dirty="0"/>
          </a:p>
        </p:txBody>
      </p:sp>
      <p:sp>
        <p:nvSpPr>
          <p:cNvPr id="4" name="Title 1"/>
          <p:cNvSpPr txBox="1"/>
          <p:nvPr/>
        </p:nvSpPr>
        <p:spPr>
          <a:xfrm>
            <a:off x="779929" y="309283"/>
            <a:ext cx="10622639" cy="605117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br>
              <a:rPr lang="en-US" dirty="0">
                <a:latin typeface="-apple-system"/>
              </a:rPr>
            </a:br>
            <a:endParaRPr lang="en-US" dirty="0"/>
          </a:p>
        </p:txBody>
      </p:sp>
      <p:pic>
        <p:nvPicPr>
          <p:cNvPr id="5" name="Picture 4"/>
          <p:cNvPicPr>
            <a:picLocks noChangeAspect="1"/>
          </p:cNvPicPr>
          <p:nvPr/>
        </p:nvPicPr>
        <p:blipFill>
          <a:blip r:embed="rId1"/>
          <a:stretch>
            <a:fillRect/>
          </a:stretch>
        </p:blipFill>
        <p:spPr>
          <a:xfrm>
            <a:off x="2330408" y="1737802"/>
            <a:ext cx="7521679" cy="370420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952" y="731520"/>
            <a:ext cx="10671048" cy="768096"/>
          </a:xfrm>
        </p:spPr>
        <p:txBody>
          <a:bodyPr/>
          <a:lstStyle/>
          <a:p>
            <a:pPr algn="ctr"/>
            <a:r>
              <a:rPr lang="en-US" dirty="0"/>
              <a:t>Introduction</a:t>
            </a:r>
            <a:endParaRPr lang="en-US" dirty="0"/>
          </a:p>
        </p:txBody>
      </p:sp>
      <p:sp>
        <p:nvSpPr>
          <p:cNvPr id="5" name="TextBox 4"/>
          <p:cNvSpPr txBox="1"/>
          <p:nvPr/>
        </p:nvSpPr>
        <p:spPr>
          <a:xfrm>
            <a:off x="720482" y="1608493"/>
            <a:ext cx="10504303" cy="2844818"/>
          </a:xfrm>
          <a:prstGeom prst="rect">
            <a:avLst/>
          </a:prstGeom>
          <a:noFill/>
        </p:spPr>
        <p:txBody>
          <a:bodyPr wrap="square" rtlCol="0">
            <a:spAutoFit/>
          </a:bodyPr>
          <a:lstStyle/>
          <a:p>
            <a:pPr marL="457200" algn="just">
              <a:lnSpc>
                <a:spcPct val="107000"/>
              </a:lnSpc>
              <a:spcAft>
                <a:spcPts val="800"/>
              </a:spcAft>
            </a:pP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algn="just">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Fake news's simple meaning is to incorporate information that leads people to the wrong path. Nowadays fake news spreading like water and people share this information without verifying it. This is often done to further or impose certain ideas and is often achieved with political agendas. For media outlets, the ability to attract viewers to their websites is necessary to generate online advertising revenue. So it is necessary to detect fake news.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376" y="506092"/>
            <a:ext cx="10622639" cy="3861655"/>
          </a:xfrm>
        </p:spPr>
        <p:txBody>
          <a:bodyPr/>
          <a:lstStyle/>
          <a:p>
            <a:pPr algn="ctr"/>
            <a:br>
              <a:rPr lang="en-US" dirty="0"/>
            </a:br>
            <a:r>
              <a:rPr lang="en-US" dirty="0"/>
              <a:t>3. </a:t>
            </a:r>
            <a:r>
              <a:rPr lang="en-US" b="1" i="0" dirty="0">
                <a:effectLst/>
                <a:latin typeface="-apple-system"/>
              </a:rPr>
              <a:t>Saving the model in CSV format</a:t>
            </a:r>
            <a:br>
              <a:rPr lang="en-US" b="1" i="0" dirty="0">
                <a:effectLst/>
                <a:latin typeface="-apple-system"/>
              </a:rPr>
            </a:br>
            <a:br>
              <a:rPr lang="en-US" b="1" i="0" dirty="0">
                <a:effectLst/>
                <a:latin typeface="-apple-system"/>
              </a:rPr>
            </a:br>
            <a:endParaRPr lang="en-US" dirty="0"/>
          </a:p>
        </p:txBody>
      </p:sp>
      <p:pic>
        <p:nvPicPr>
          <p:cNvPr id="4" name="Picture 3"/>
          <p:cNvPicPr>
            <a:picLocks noChangeAspect="1"/>
          </p:cNvPicPr>
          <p:nvPr/>
        </p:nvPicPr>
        <p:blipFill>
          <a:blip r:embed="rId1"/>
          <a:stretch>
            <a:fillRect/>
          </a:stretch>
        </p:blipFill>
        <p:spPr>
          <a:xfrm>
            <a:off x="2580139" y="2024109"/>
            <a:ext cx="7049111" cy="82562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9802" y="292925"/>
            <a:ext cx="4169664" cy="861171"/>
          </a:xfrm>
        </p:spPr>
        <p:txBody>
          <a:bodyPr>
            <a:normAutofit/>
          </a:bodyPr>
          <a:lstStyle/>
          <a:p>
            <a:pPr algn="ctr"/>
            <a:r>
              <a:rPr lang="en-US" sz="3200" dirty="0"/>
              <a:t>SUMMARY </a:t>
            </a:r>
            <a:endParaRPr lang="en-US" sz="3200" dirty="0"/>
          </a:p>
        </p:txBody>
      </p:sp>
      <p:sp>
        <p:nvSpPr>
          <p:cNvPr id="3" name="Content Placeholder 2"/>
          <p:cNvSpPr>
            <a:spLocks noGrp="1"/>
          </p:cNvSpPr>
          <p:nvPr>
            <p:ph type="subTitle" idx="1"/>
          </p:nvPr>
        </p:nvSpPr>
        <p:spPr>
          <a:xfrm>
            <a:off x="1638298" y="1407894"/>
            <a:ext cx="8592671" cy="2882632"/>
          </a:xfrm>
        </p:spPr>
        <p:txBody>
          <a:bodyPr>
            <a:normAutofit fontScale="92500" lnSpcReduction="20000"/>
          </a:bodyPr>
          <a:lstStyle/>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project we have detected which news are fake news and which are true news. Then we have done different text process to eliminate problem of imbalance. By doing different EDA steps we have analyzed the text. </a:t>
            </a:r>
            <a:endPar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have checked frequently occurring words in our data as well as rarely occurring words. After all these steps we have built function to train and test different algorithms and using various evaluation metrics we have selected Linear-SVC for our final model. </a:t>
            </a:r>
            <a:endPar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Finally, by doing hyperparameter tuning we got optimum parameters for our final model. And finally, we got improved accuracy score for our final model.</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latin typeface="Georgia" panose="02040502050405020303"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3449980" y="1038688"/>
            <a:ext cx="5543099" cy="22993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3817" y="823498"/>
            <a:ext cx="6703359" cy="768096"/>
          </a:xfrm>
        </p:spPr>
        <p:txBody>
          <a:bodyPr/>
          <a:lstStyle/>
          <a:p>
            <a:r>
              <a:rPr lang="en-US" b="1" i="0" dirty="0">
                <a:effectLst/>
                <a:latin typeface="Helvetica Neue"/>
              </a:rPr>
              <a:t>Business Goal</a:t>
            </a:r>
            <a:endParaRPr lang="en-US" b="1" i="0" dirty="0">
              <a:effectLst/>
              <a:latin typeface="Helvetica Neue"/>
            </a:endParaRPr>
          </a:p>
        </p:txBody>
      </p:sp>
      <p:sp>
        <p:nvSpPr>
          <p:cNvPr id="3" name="Text Placeholder 2"/>
          <p:cNvSpPr>
            <a:spLocks noGrp="1"/>
          </p:cNvSpPr>
          <p:nvPr>
            <p:ph type="body" idx="1"/>
          </p:nvPr>
        </p:nvSpPr>
        <p:spPr>
          <a:xfrm>
            <a:off x="1243200" y="2364724"/>
            <a:ext cx="7005918" cy="4061012"/>
          </a:xfrm>
        </p:spPr>
        <p:txBody>
          <a:bodyPr/>
          <a:lstStyle/>
          <a:p>
            <a:pPr marL="457200" algn="just">
              <a:lnSpc>
                <a:spcPct val="107000"/>
              </a:lnSpc>
              <a:spcAft>
                <a:spcPts val="800"/>
              </a:spcAft>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Fake news has become one of the biggest problems of our age. It has serious impact on our online as well as offline discourse. One can even go as far as saying that, to date, fake news poses a clear and present danger to western democracy and stability of the society.</a:t>
            </a:r>
            <a:endPar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8678" y="526587"/>
            <a:ext cx="8852736" cy="768096"/>
          </a:xfrm>
        </p:spPr>
        <p:txBody>
          <a:bodyPr/>
          <a:lstStyle/>
          <a:p>
            <a:r>
              <a:rPr lang="en-US" b="1" i="0" dirty="0">
                <a:effectLst/>
                <a:latin typeface="Helvetica Neue"/>
              </a:rPr>
              <a:t>Technical Requirements</a:t>
            </a:r>
            <a:endParaRPr lang="en-US" b="1" i="0" dirty="0">
              <a:effectLst/>
              <a:latin typeface="Helvetica Neue"/>
            </a:endParaRPr>
          </a:p>
        </p:txBody>
      </p:sp>
      <p:sp>
        <p:nvSpPr>
          <p:cNvPr id="7" name="Content Placeholder 2"/>
          <p:cNvSpPr txBox="1"/>
          <p:nvPr/>
        </p:nvSpPr>
        <p:spPr>
          <a:xfrm>
            <a:off x="539496" y="1211311"/>
            <a:ext cx="11401492" cy="4736054"/>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457200" indent="0" algn="l" defTabSz="914400" rtl="0" eaLnBrk="1" latinLnBrk="0" hangingPunct="1">
              <a:lnSpc>
                <a:spcPct val="100000"/>
              </a:lnSpc>
              <a:spcBef>
                <a:spcPts val="36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endParaRPr lang="en-US" sz="1800" dirty="0">
              <a:solidFill>
                <a:schemeClr val="tx1"/>
              </a:solidFill>
              <a:latin typeface="-apple-system"/>
            </a:endParaRPr>
          </a:p>
        </p:txBody>
      </p:sp>
      <p:sp>
        <p:nvSpPr>
          <p:cNvPr id="4" name="TextBox 3"/>
          <p:cNvSpPr txBox="1"/>
          <p:nvPr/>
        </p:nvSpPr>
        <p:spPr>
          <a:xfrm>
            <a:off x="1130987" y="1307164"/>
            <a:ext cx="9930025" cy="4247317"/>
          </a:xfrm>
          <a:prstGeom prst="rect">
            <a:avLst/>
          </a:prstGeom>
          <a:noFill/>
        </p:spPr>
        <p:txBody>
          <a:bodyPr wrap="square">
            <a:spAutoFit/>
          </a:bodyPr>
          <a:lstStyle/>
          <a:p>
            <a:pPr algn="just"/>
            <a:endParaRPr lang="en-US" b="0" i="0" dirty="0">
              <a:effectLst/>
              <a:latin typeface="-apple-system"/>
            </a:endParaRPr>
          </a:p>
          <a:p>
            <a:pPr algn="just"/>
            <a:r>
              <a:rPr lang="en-US" b="0" i="0" dirty="0">
                <a:effectLst/>
                <a:latin typeface="-apple-system"/>
              </a:rPr>
              <a:t>We need to build a machine learning model. But before model building do all data preprocessing steps involving NLP. Try different models with different hyper parameters and select the best model.</a:t>
            </a:r>
            <a:endParaRPr lang="en-US" b="0" i="0" dirty="0">
              <a:effectLst/>
              <a:latin typeface="-apple-system"/>
            </a:endParaRPr>
          </a:p>
          <a:p>
            <a:pPr algn="just"/>
            <a:endParaRPr lang="en-US" dirty="0">
              <a:latin typeface="-apple-system"/>
            </a:endParaRPr>
          </a:p>
          <a:p>
            <a:pPr algn="just"/>
            <a:r>
              <a:rPr lang="en-US" b="0" i="0" dirty="0">
                <a:effectLst/>
                <a:latin typeface="-apple-system"/>
              </a:rPr>
              <a:t>There are two datasets one for fake news and one for true news. In true news, there is 21417 news, and in fake news, there is 23481 news. We have to insert one label column zero for fake news and one for true news. We have to combine both datasets using pandas built-in function.</a:t>
            </a:r>
            <a:endParaRPr lang="en-US" b="0" i="0" dirty="0">
              <a:effectLst/>
              <a:latin typeface="-apple-system"/>
            </a:endParaRPr>
          </a:p>
          <a:p>
            <a:pPr algn="just"/>
            <a:endParaRPr lang="en-US" b="0" i="0" dirty="0">
              <a:effectLst/>
              <a:latin typeface="-apple-system"/>
            </a:endParaRPr>
          </a:p>
          <a:p>
            <a:pPr algn="just"/>
            <a:r>
              <a:rPr lang="en-US" b="0" i="0" dirty="0">
                <a:effectLst/>
                <a:latin typeface="-apple-system"/>
              </a:rPr>
              <a:t>Follow the complete life cycle of data science. Include all the steps like:</a:t>
            </a:r>
            <a:endParaRPr lang="en-US" b="0" i="0" dirty="0">
              <a:effectLst/>
              <a:latin typeface="-apple-system"/>
            </a:endParaRPr>
          </a:p>
          <a:p>
            <a:pPr algn="just"/>
            <a:r>
              <a:rPr lang="en-US" b="0" i="0" dirty="0">
                <a:effectLst/>
                <a:latin typeface="-apple-system"/>
              </a:rPr>
              <a:t>    1. Data Cleaning</a:t>
            </a:r>
            <a:endParaRPr lang="en-US" b="0" i="0" dirty="0">
              <a:effectLst/>
              <a:latin typeface="-apple-system"/>
            </a:endParaRPr>
          </a:p>
          <a:p>
            <a:pPr algn="just"/>
            <a:r>
              <a:rPr lang="en-US" b="0" i="0" dirty="0">
                <a:effectLst/>
                <a:latin typeface="-apple-system"/>
              </a:rPr>
              <a:t>    2. Exploratory Data Analysis</a:t>
            </a:r>
            <a:endParaRPr lang="en-US" b="0" i="0" dirty="0">
              <a:effectLst/>
              <a:latin typeface="-apple-system"/>
            </a:endParaRPr>
          </a:p>
          <a:p>
            <a:pPr algn="just"/>
            <a:r>
              <a:rPr lang="en-US" b="0" i="0" dirty="0">
                <a:effectLst/>
                <a:latin typeface="-apple-system"/>
              </a:rPr>
              <a:t>    3. Data Preprocessing</a:t>
            </a:r>
            <a:endParaRPr lang="en-US" b="0" i="0" dirty="0">
              <a:effectLst/>
              <a:latin typeface="-apple-system"/>
            </a:endParaRPr>
          </a:p>
          <a:p>
            <a:pPr algn="just"/>
            <a:r>
              <a:rPr lang="en-US" b="0" i="0" dirty="0">
                <a:effectLst/>
                <a:latin typeface="-apple-system"/>
              </a:rPr>
              <a:t>    4. Model Building</a:t>
            </a:r>
            <a:endParaRPr lang="en-US" b="0" i="0" dirty="0">
              <a:effectLst/>
              <a:latin typeface="-apple-system"/>
            </a:endParaRPr>
          </a:p>
          <a:p>
            <a:pPr algn="just"/>
            <a:r>
              <a:rPr lang="en-US" b="0" i="0" dirty="0">
                <a:effectLst/>
                <a:latin typeface="-apple-system"/>
              </a:rPr>
              <a:t>    5. Model Evaluation</a:t>
            </a:r>
            <a:endParaRPr lang="en-US" b="0" i="0" dirty="0">
              <a:effectLst/>
              <a:latin typeface="-apple-system"/>
            </a:endParaRPr>
          </a:p>
          <a:p>
            <a:pPr algn="just"/>
            <a:r>
              <a:rPr lang="en-US" b="0" i="0" dirty="0">
                <a:effectLst/>
                <a:latin typeface="-apple-system"/>
              </a:rPr>
              <a:t>    6. Selecting the best mode</a:t>
            </a:r>
            <a:endParaRPr lang="en-US" b="0" i="0" dirty="0">
              <a:effectLst/>
              <a:latin typeface="-apple-syste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952" y="491956"/>
            <a:ext cx="10671048" cy="881286"/>
          </a:xfrm>
        </p:spPr>
        <p:txBody>
          <a:bodyPr/>
          <a:lstStyle/>
          <a:p>
            <a:r>
              <a:rPr lang="en-IN" dirty="0"/>
              <a:t>Exploratory Data Analysis (EDA)</a:t>
            </a:r>
            <a:endParaRPr lang="en-US" sz="4400" b="1" dirty="0">
              <a:solidFill>
                <a:schemeClr val="accent6"/>
              </a:solidFill>
              <a:latin typeface="Arial Black" panose="020B0A04020102020204" pitchFamily="34" charset="0"/>
              <a:cs typeface="Arial Black" panose="020B0A04020102020204" pitchFamily="34" charset="0"/>
            </a:endParaRPr>
          </a:p>
        </p:txBody>
      </p:sp>
      <p:sp>
        <p:nvSpPr>
          <p:cNvPr id="4" name="Content Placeholder 3"/>
          <p:cNvSpPr>
            <a:spLocks noGrp="1"/>
          </p:cNvSpPr>
          <p:nvPr>
            <p:ph sz="half" idx="1"/>
          </p:nvPr>
        </p:nvSpPr>
        <p:spPr>
          <a:xfrm>
            <a:off x="576072" y="1928935"/>
            <a:ext cx="11036808" cy="3996466"/>
          </a:xfrm>
        </p:spPr>
        <p:txBody>
          <a:bodyPr/>
          <a:lstStyle/>
          <a:p>
            <a:r>
              <a:rPr lang="en-US" b="1" i="0" dirty="0">
                <a:solidFill>
                  <a:srgbClr val="000000"/>
                </a:solidFill>
                <a:effectLst/>
                <a:latin typeface="Helvetica Neue"/>
              </a:rPr>
              <a:t>Checked Top 5 rows of dataset</a:t>
            </a:r>
            <a:endParaRPr lang="en-US" b="1" i="0" dirty="0">
              <a:solidFill>
                <a:srgbClr val="000000"/>
              </a:solidFill>
              <a:effectLst/>
              <a:latin typeface="Helvetica Neue"/>
            </a:endParaRPr>
          </a:p>
          <a:p>
            <a:r>
              <a:rPr lang="en-US" b="1" dirty="0">
                <a:solidFill>
                  <a:srgbClr val="000000"/>
                </a:solidFill>
                <a:latin typeface="Helvetica Neue"/>
              </a:rPr>
              <a:t>Checked </a:t>
            </a:r>
            <a:r>
              <a:rPr lang="en-US" b="1" i="0" dirty="0">
                <a:solidFill>
                  <a:srgbClr val="000000"/>
                </a:solidFill>
                <a:effectLst/>
                <a:latin typeface="Helvetica Neue"/>
              </a:rPr>
              <a:t>Total Numbers of Rows and Column</a:t>
            </a:r>
            <a:endParaRPr lang="en-US" b="1" i="0" dirty="0">
              <a:solidFill>
                <a:srgbClr val="000000"/>
              </a:solidFill>
              <a:effectLst/>
              <a:latin typeface="Helvetica Neue"/>
            </a:endParaRPr>
          </a:p>
          <a:p>
            <a:r>
              <a:rPr lang="en-US" b="1" i="0" dirty="0">
                <a:solidFill>
                  <a:srgbClr val="000000"/>
                </a:solidFill>
                <a:effectLst/>
                <a:latin typeface="Helvetica Neue"/>
              </a:rPr>
              <a:t>Checked</a:t>
            </a:r>
            <a:r>
              <a:rPr lang="en-IN" b="1" i="0" dirty="0">
                <a:solidFill>
                  <a:srgbClr val="000000"/>
                </a:solidFill>
                <a:effectLst/>
                <a:latin typeface="Helvetica Neue"/>
              </a:rPr>
              <a:t> All Column Name </a:t>
            </a:r>
            <a:endParaRPr lang="en-IN" b="1" i="0" dirty="0">
              <a:solidFill>
                <a:srgbClr val="000000"/>
              </a:solidFill>
              <a:effectLst/>
              <a:latin typeface="Helvetica Neue"/>
            </a:endParaRPr>
          </a:p>
          <a:p>
            <a:r>
              <a:rPr lang="en-US" b="1" i="0" dirty="0">
                <a:solidFill>
                  <a:srgbClr val="000000"/>
                </a:solidFill>
                <a:effectLst/>
                <a:latin typeface="Helvetica Neue"/>
              </a:rPr>
              <a:t>Checked Data Type of All Data </a:t>
            </a:r>
            <a:endParaRPr lang="en-US" b="1" i="0" dirty="0">
              <a:solidFill>
                <a:srgbClr val="000000"/>
              </a:solidFill>
              <a:effectLst/>
              <a:latin typeface="Helvetica Neue"/>
            </a:endParaRPr>
          </a:p>
          <a:p>
            <a:r>
              <a:rPr lang="en-US" b="1" i="0" dirty="0">
                <a:solidFill>
                  <a:srgbClr val="000000"/>
                </a:solidFill>
                <a:effectLst/>
                <a:latin typeface="Helvetica Neue"/>
              </a:rPr>
              <a:t>Checked</a:t>
            </a:r>
            <a:r>
              <a:rPr lang="en-IN" b="1" i="0" dirty="0">
                <a:solidFill>
                  <a:srgbClr val="000000"/>
                </a:solidFill>
                <a:effectLst/>
                <a:latin typeface="Helvetica Neue"/>
              </a:rPr>
              <a:t> for Null Values</a:t>
            </a:r>
            <a:r>
              <a:rPr lang="en-US" b="1" i="0" dirty="0">
                <a:solidFill>
                  <a:srgbClr val="000000"/>
                </a:solidFill>
                <a:effectLst/>
                <a:latin typeface="Helvetica Neue"/>
              </a:rPr>
              <a:t> of both dataset</a:t>
            </a:r>
            <a:endParaRPr lang="en-US" b="1" i="0" dirty="0">
              <a:solidFill>
                <a:srgbClr val="000000"/>
              </a:solidFill>
              <a:effectLst/>
              <a:latin typeface="Helvetica Neue"/>
            </a:endParaRPr>
          </a:p>
          <a:p>
            <a:r>
              <a:rPr lang="en-IN" b="1" i="0" dirty="0">
                <a:solidFill>
                  <a:srgbClr val="000000"/>
                </a:solidFill>
                <a:effectLst/>
                <a:latin typeface="Helvetica Neue"/>
              </a:rPr>
              <a:t>Added one more feature to distinguish between fake and true news by labelling</a:t>
            </a:r>
            <a:endParaRPr lang="en-IN" b="1" i="0" dirty="0">
              <a:solidFill>
                <a:srgbClr val="000000"/>
              </a:solidFill>
              <a:effectLst/>
              <a:latin typeface="Helvetica Neue"/>
            </a:endParaRPr>
          </a:p>
          <a:p>
            <a:r>
              <a:rPr lang="en-IN" b="1" dirty="0">
                <a:solidFill>
                  <a:srgbClr val="000000"/>
                </a:solidFill>
                <a:latin typeface="Helvetica Neue"/>
              </a:rPr>
              <a:t>Merged both dataset</a:t>
            </a:r>
            <a:endParaRPr lang="en-IN" b="1" dirty="0">
              <a:solidFill>
                <a:srgbClr val="000000"/>
              </a:solidFill>
              <a:latin typeface="Helvetica Neue"/>
            </a:endParaRPr>
          </a:p>
          <a:p>
            <a:r>
              <a:rPr lang="en-US" b="1" dirty="0">
                <a:solidFill>
                  <a:srgbClr val="000000"/>
                </a:solidFill>
                <a:latin typeface="Helvetica Neue"/>
              </a:rPr>
              <a:t>Dropped irrelevant features</a:t>
            </a:r>
            <a:endParaRPr lang="en-IN" b="1" i="0" dirty="0">
              <a:solidFill>
                <a:srgbClr val="000000"/>
              </a:solidFill>
              <a:effectLst/>
              <a:latin typeface="Helvetica Neue"/>
            </a:endParaRPr>
          </a:p>
          <a:p>
            <a:r>
              <a:rPr lang="en-IN" b="1" i="0" dirty="0">
                <a:solidFill>
                  <a:srgbClr val="000000"/>
                </a:solidFill>
                <a:effectLst/>
                <a:latin typeface="Helvetica Neue"/>
              </a:rPr>
              <a:t>Checked Information about Data</a:t>
            </a:r>
            <a:r>
              <a:rPr lang="en-US" b="1" i="0" dirty="0">
                <a:solidFill>
                  <a:srgbClr val="000000"/>
                </a:solidFill>
                <a:effectLst/>
                <a:latin typeface="Helvetica Neue"/>
              </a:rPr>
              <a:t> </a:t>
            </a:r>
            <a:endParaRPr lang="en-US" b="1" i="0" dirty="0">
              <a:solidFill>
                <a:srgbClr val="000000"/>
              </a:solidFill>
              <a:effectLst/>
              <a:latin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952" y="557304"/>
            <a:ext cx="10671048" cy="1674907"/>
          </a:xfrm>
        </p:spPr>
        <p:txBody>
          <a:bodyPr/>
          <a:lstStyle/>
          <a:p>
            <a:r>
              <a:rPr lang="en-IN" dirty="0"/>
              <a:t>Data Description of Data-set</a:t>
            </a:r>
            <a:endParaRPr lang="en-US" sz="4400" b="1" dirty="0">
              <a:solidFill>
                <a:schemeClr val="accent6"/>
              </a:solidFill>
              <a:latin typeface="Arial Black" panose="020B0A04020102020204" pitchFamily="34" charset="0"/>
              <a:cs typeface="Arial Black" panose="020B0A04020102020204" pitchFamily="34" charset="0"/>
            </a:endParaRPr>
          </a:p>
        </p:txBody>
      </p:sp>
      <p:sp>
        <p:nvSpPr>
          <p:cNvPr id="5" name="Content Placeholder 4"/>
          <p:cNvSpPr>
            <a:spLocks noGrp="1"/>
          </p:cNvSpPr>
          <p:nvPr>
            <p:ph sz="half" idx="1"/>
          </p:nvPr>
        </p:nvSpPr>
        <p:spPr>
          <a:xfrm>
            <a:off x="749808" y="1644107"/>
            <a:ext cx="10680192" cy="3638107"/>
          </a:xfrm>
        </p:spPr>
        <p:txBody>
          <a:bodyPr/>
          <a:lstStyle/>
          <a:p>
            <a:pPr marL="342900" indent="-342900" algn="l">
              <a:buFont typeface="Arial" panose="020B0604020202020204" pitchFamily="34" charset="0"/>
              <a:buChar char="•"/>
            </a:pPr>
            <a:r>
              <a:rPr lang="en-US" sz="1800" dirty="0">
                <a:solidFill>
                  <a:schemeClr val="tx1"/>
                </a:solidFill>
                <a:latin typeface="Georgia" panose="02040502050405020303" pitchFamily="18" charset="0"/>
              </a:rPr>
              <a:t>The fake_news dataset contains </a:t>
            </a:r>
            <a:r>
              <a:rPr lang="en-IN" sz="1800" dirty="0">
                <a:solidFill>
                  <a:schemeClr val="tx1">
                    <a:lumMod val="95000"/>
                    <a:lumOff val="5000"/>
                  </a:schemeClr>
                </a:solidFill>
                <a:latin typeface="Georgia" panose="02040502050405020303" pitchFamily="18" charset="0"/>
              </a:rPr>
              <a:t>21417</a:t>
            </a:r>
            <a:r>
              <a:rPr lang="en-US" sz="1800" dirty="0">
                <a:solidFill>
                  <a:schemeClr val="tx1"/>
                </a:solidFill>
                <a:latin typeface="Georgia" panose="02040502050405020303" pitchFamily="18" charset="0"/>
              </a:rPr>
              <a:t> records (rows) and 4 features (columns) </a:t>
            </a:r>
            <a:endParaRPr lang="en-US" sz="1800" dirty="0">
              <a:solidFill>
                <a:schemeClr val="tx1"/>
              </a:solidFill>
              <a:latin typeface="Georgia" panose="02040502050405020303" pitchFamily="18" charset="0"/>
            </a:endParaRPr>
          </a:p>
          <a:p>
            <a:pPr marL="342900" indent="-342900" algn="l">
              <a:buFont typeface="Arial" panose="020B0604020202020204" pitchFamily="34" charset="0"/>
              <a:buChar char="•"/>
            </a:pPr>
            <a:endParaRPr lang="en-US" dirty="0">
              <a:solidFill>
                <a:schemeClr val="tx1"/>
              </a:solidFill>
              <a:latin typeface="Georgia" panose="02040502050405020303" pitchFamily="18" charset="0"/>
            </a:endParaRPr>
          </a:p>
          <a:p>
            <a:pPr marL="342900" indent="-342900" algn="l">
              <a:buFont typeface="Arial" panose="020B0604020202020204" pitchFamily="34" charset="0"/>
              <a:buChar char="•"/>
            </a:pPr>
            <a:endParaRPr lang="en-US" sz="1800" dirty="0">
              <a:solidFill>
                <a:schemeClr val="tx1"/>
              </a:solidFill>
              <a:latin typeface="Georgia" panose="02040502050405020303" pitchFamily="18" charset="0"/>
            </a:endParaRPr>
          </a:p>
          <a:p>
            <a:pPr marL="0" indent="0" algn="l">
              <a:buNone/>
            </a:pPr>
            <a:endParaRPr lang="en-US" sz="1800" dirty="0">
              <a:solidFill>
                <a:schemeClr val="tx1"/>
              </a:solidFill>
              <a:latin typeface="Georgia" panose="02040502050405020303" pitchFamily="18" charset="0"/>
            </a:endParaRPr>
          </a:p>
          <a:p>
            <a:pPr marL="342900" indent="-342900" algn="l">
              <a:buFont typeface="Arial" panose="020B0604020202020204" pitchFamily="34" charset="0"/>
              <a:buChar char="•"/>
            </a:pPr>
            <a:r>
              <a:rPr lang="en-US" dirty="0">
                <a:solidFill>
                  <a:schemeClr val="tx1"/>
                </a:solidFill>
                <a:latin typeface="Georgia" panose="02040502050405020303" pitchFamily="18" charset="0"/>
              </a:rPr>
              <a:t>The </a:t>
            </a:r>
            <a:r>
              <a:rPr lang="en-US" sz="1800" dirty="0">
                <a:solidFill>
                  <a:schemeClr val="tx1"/>
                </a:solidFill>
                <a:latin typeface="Georgia" panose="02040502050405020303" pitchFamily="18" charset="0"/>
              </a:rPr>
              <a:t>true_news dataset contains </a:t>
            </a:r>
            <a:r>
              <a:rPr lang="en-IN" sz="1800" dirty="0">
                <a:solidFill>
                  <a:schemeClr val="tx1">
                    <a:lumMod val="95000"/>
                    <a:lumOff val="5000"/>
                  </a:schemeClr>
                </a:solidFill>
                <a:latin typeface="Georgia" panose="02040502050405020303" pitchFamily="18" charset="0"/>
              </a:rPr>
              <a:t>23481</a:t>
            </a:r>
            <a:r>
              <a:rPr lang="en-US" sz="1800" dirty="0">
                <a:solidFill>
                  <a:schemeClr val="tx1"/>
                </a:solidFill>
                <a:latin typeface="Georgia" panose="02040502050405020303" pitchFamily="18" charset="0"/>
              </a:rPr>
              <a:t> records (rows) and 4 features (columns) </a:t>
            </a:r>
            <a:endParaRPr lang="en-US" sz="1800" dirty="0">
              <a:solidFill>
                <a:schemeClr val="tx1"/>
              </a:solidFill>
              <a:latin typeface="Georgia" panose="02040502050405020303" pitchFamily="18" charset="0"/>
            </a:endParaRPr>
          </a:p>
          <a:p>
            <a:pPr marL="0" indent="0" algn="l">
              <a:buNone/>
            </a:pPr>
            <a:endParaRPr lang="en-US" sz="1800" dirty="0">
              <a:solidFill>
                <a:schemeClr val="tx1"/>
              </a:solidFill>
              <a:latin typeface="Georgia" panose="02040502050405020303"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sz="1800" dirty="0">
              <a:solidFill>
                <a:schemeClr val="tx1"/>
              </a:solidFill>
              <a:latin typeface="Georgia" panose="02040502050405020303" pitchFamily="18" charset="0"/>
            </a:endParaRPr>
          </a:p>
        </p:txBody>
      </p:sp>
      <p:pic>
        <p:nvPicPr>
          <p:cNvPr id="4" name="Picture 3"/>
          <p:cNvPicPr>
            <a:picLocks noChangeAspect="1"/>
          </p:cNvPicPr>
          <p:nvPr/>
        </p:nvPicPr>
        <p:blipFill>
          <a:blip r:embed="rId1"/>
          <a:stretch>
            <a:fillRect/>
          </a:stretch>
        </p:blipFill>
        <p:spPr>
          <a:xfrm>
            <a:off x="3393061" y="2431715"/>
            <a:ext cx="2874574" cy="609653"/>
          </a:xfrm>
          <a:prstGeom prst="rect">
            <a:avLst/>
          </a:prstGeom>
        </p:spPr>
      </p:pic>
      <p:pic>
        <p:nvPicPr>
          <p:cNvPr id="7" name="Picture 6"/>
          <p:cNvPicPr>
            <a:picLocks noChangeAspect="1"/>
          </p:cNvPicPr>
          <p:nvPr/>
        </p:nvPicPr>
        <p:blipFill>
          <a:blip r:embed="rId2"/>
          <a:stretch>
            <a:fillRect/>
          </a:stretch>
        </p:blipFill>
        <p:spPr>
          <a:xfrm>
            <a:off x="3398979" y="4227557"/>
            <a:ext cx="2868656" cy="5867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237250" y="384937"/>
            <a:ext cx="2811978" cy="917614"/>
          </a:xfrm>
          <a:prstGeom prst="rect">
            <a:avLst/>
          </a:prstGeom>
        </p:spPr>
      </p:pic>
      <p:pic>
        <p:nvPicPr>
          <p:cNvPr id="3" name="Picture 2"/>
          <p:cNvPicPr>
            <a:picLocks noChangeAspect="1"/>
          </p:cNvPicPr>
          <p:nvPr/>
        </p:nvPicPr>
        <p:blipFill>
          <a:blip r:embed="rId2"/>
          <a:stretch>
            <a:fillRect/>
          </a:stretch>
        </p:blipFill>
        <p:spPr>
          <a:xfrm>
            <a:off x="2640699" y="1302551"/>
            <a:ext cx="6005080" cy="1882303"/>
          </a:xfrm>
          <a:prstGeom prst="rect">
            <a:avLst/>
          </a:prstGeom>
        </p:spPr>
      </p:pic>
      <p:pic>
        <p:nvPicPr>
          <p:cNvPr id="6" name="Picture 5"/>
          <p:cNvPicPr>
            <a:picLocks noChangeAspect="1"/>
          </p:cNvPicPr>
          <p:nvPr/>
        </p:nvPicPr>
        <p:blipFill>
          <a:blip r:embed="rId3"/>
          <a:stretch>
            <a:fillRect/>
          </a:stretch>
        </p:blipFill>
        <p:spPr>
          <a:xfrm>
            <a:off x="2640699" y="3184854"/>
            <a:ext cx="6005080" cy="18594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952" y="540936"/>
            <a:ext cx="10671048" cy="613161"/>
          </a:xfrm>
        </p:spPr>
        <p:txBody>
          <a:bodyPr/>
          <a:lstStyle/>
          <a:p>
            <a:r>
              <a:rPr lang="en-IN" b="1" i="0" dirty="0">
                <a:effectLst/>
                <a:latin typeface="-apple-system"/>
              </a:rPr>
              <a:t>Data Visualization</a:t>
            </a:r>
            <a:endParaRPr lang="en-IN" b="1" i="0" dirty="0">
              <a:effectLst/>
              <a:latin typeface="-apple-system"/>
            </a:endParaRPr>
          </a:p>
        </p:txBody>
      </p:sp>
      <p:pic>
        <p:nvPicPr>
          <p:cNvPr id="9" name="Picture 8"/>
          <p:cNvPicPr>
            <a:picLocks noChangeAspect="1"/>
          </p:cNvPicPr>
          <p:nvPr/>
        </p:nvPicPr>
        <p:blipFill>
          <a:blip r:embed="rId1"/>
          <a:stretch>
            <a:fillRect/>
          </a:stretch>
        </p:blipFill>
        <p:spPr>
          <a:xfrm>
            <a:off x="5161201" y="1409673"/>
            <a:ext cx="1866549" cy="419127"/>
          </a:xfrm>
          <a:prstGeom prst="rect">
            <a:avLst/>
          </a:prstGeom>
        </p:spPr>
      </p:pic>
      <p:pic>
        <p:nvPicPr>
          <p:cNvPr id="4" name="Picture 3"/>
          <p:cNvPicPr>
            <a:picLocks noChangeAspect="1"/>
          </p:cNvPicPr>
          <p:nvPr/>
        </p:nvPicPr>
        <p:blipFill>
          <a:blip r:embed="rId2"/>
          <a:stretch>
            <a:fillRect/>
          </a:stretch>
        </p:blipFill>
        <p:spPr>
          <a:xfrm>
            <a:off x="2825211" y="1843902"/>
            <a:ext cx="6538527" cy="3170195"/>
          </a:xfrm>
          <a:prstGeom prst="rect">
            <a:avLst/>
          </a:prstGeom>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3511</Words>
  <Application>WPS Presentation</Application>
  <PresentationFormat>Widescreen</PresentationFormat>
  <Paragraphs>113</Paragraphs>
  <Slides>32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Arial</vt:lpstr>
      <vt:lpstr>SimSun</vt:lpstr>
      <vt:lpstr>Wingdings</vt:lpstr>
      <vt:lpstr>Arial Black</vt:lpstr>
      <vt:lpstr>Arial Regular</vt:lpstr>
      <vt:lpstr>Calibri</vt:lpstr>
      <vt:lpstr>Times New Roman</vt:lpstr>
      <vt:lpstr>Helvetica Neue</vt:lpstr>
      <vt:lpstr>-apple-system</vt:lpstr>
      <vt:lpstr>Georgia</vt:lpstr>
      <vt:lpstr>Segoe Print</vt:lpstr>
      <vt:lpstr>Gill Sans MT</vt:lpstr>
      <vt:lpstr>Arial Unicode MS</vt:lpstr>
      <vt:lpstr>Symbol</vt:lpstr>
      <vt:lpstr>Gallery</vt:lpstr>
      <vt:lpstr>Fake NEWS Detection project</vt:lpstr>
      <vt:lpstr>AGENDA</vt:lpstr>
      <vt:lpstr>Introduction</vt:lpstr>
      <vt:lpstr>Business Goal</vt:lpstr>
      <vt:lpstr>Technical Requirements</vt:lpstr>
      <vt:lpstr>Exploratory Data Analysis (EDA)</vt:lpstr>
      <vt:lpstr>Data Description of Data-set</vt:lpstr>
      <vt:lpstr>PowerPoint 演示文稿</vt:lpstr>
      <vt:lpstr>Data Visualization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Final Procedure:   1. Saving the model        </vt:lpstr>
      <vt:lpstr> 2. Comparing Actual and Prediction      </vt:lpstr>
      <vt:lpstr> 3. Saving the model in CSV format  </vt:lpstr>
      <vt:lpstr>SUMMARY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PRESENTATION</dc:title>
  <dc:creator>archanakumari846@gmail.com</dc:creator>
  <cp:lastModifiedBy>Admin</cp:lastModifiedBy>
  <cp:revision>275</cp:revision>
  <dcterms:created xsi:type="dcterms:W3CDTF">2022-08-31T15:26:00Z</dcterms:created>
  <dcterms:modified xsi:type="dcterms:W3CDTF">2023-01-08T13:02:35Z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D770E7408C4C4EEA8888C4A13A83FCDF</vt:lpwstr>
  </property>
  <property fmtid="{D5CDD505-2E9C-101B-9397-08002B2CF9AE}" pid="3" name="KSOProductBuildVer">
    <vt:lpwstr>1033-11.2.0.11440</vt:lpwstr>
  </property>
</Properties>
</file>